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5" r:id="rId8"/>
    <p:sldId id="267" r:id="rId9"/>
    <p:sldId id="268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fe24 Ssurround" panose="020B0600000101010101" charset="-127"/>
      <p:bold r:id="rId15"/>
    </p:embeddedFont>
    <p:embeddedFont>
      <p:font typeface="Gmarket Sans Bold" panose="020B0600000101010101" charset="-127"/>
      <p:bold r:id="rId16"/>
    </p:embeddedFont>
    <p:embeddedFont>
      <p:font typeface="Gmarket Sans Light" panose="020B0600000101010101" charset="-127"/>
      <p:regular r:id="rId17"/>
    </p:embeddedFont>
    <p:embeddedFont>
      <p:font typeface="Gmarket Sans Medium" panose="020B0600000101010101" charset="-127"/>
      <p:regular r:id="rId18"/>
    </p:embeddedFont>
    <p:embeddedFont>
      <p:font typeface="HY궁서B" panose="02030600000101010101" pitchFamily="18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THEHongcha Kidari" panose="020B0600000101010101" charset="-127"/>
      <p:regular r:id="rId21"/>
    </p:embeddedFont>
    <p:embeddedFont>
      <p:font typeface="Libre Bodoni SemiBold" panose="020B0600000101010101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34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2120900"/>
            <a:ext cx="16789400" cy="11531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05700" y="14097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미리컴퍼니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4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분기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임직원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필수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교육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5200" y="4140200"/>
            <a:ext cx="138176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700" b="0" i="0" u="none" strike="noStrike" spc="-300">
                <a:solidFill>
                  <a:srgbClr val="000000"/>
                </a:solidFill>
                <a:ea typeface="Gmarket Sans Light"/>
              </a:rPr>
              <a:t>위기상황에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Light"/>
              </a:rPr>
              <a:t>빛이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Light"/>
              </a:rPr>
              <a:t>되어줄</a:t>
            </a:r>
          </a:p>
          <a:p>
            <a:pPr lvl="0" algn="ctr">
              <a:lnSpc>
                <a:spcPct val="99600"/>
              </a:lnSpc>
            </a:pPr>
            <a:r>
              <a:rPr lang="ko-KR" sz="8700" b="0" i="0" u="none" strike="noStrike" spc="-300">
                <a:solidFill>
                  <a:srgbClr val="000000"/>
                </a:solidFill>
                <a:ea typeface="Gmarket Sans Medium"/>
              </a:rPr>
              <a:t>필수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Medium"/>
              </a:rPr>
              <a:t>소방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Medium"/>
              </a:rPr>
              <a:t>안전</a:t>
            </a:r>
            <a:r>
              <a:rPr lang="en-US" sz="87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700" b="0" i="0" u="none" strike="noStrike" spc="-300">
                <a:solidFill>
                  <a:srgbClr val="000000"/>
                </a:solidFill>
                <a:ea typeface="Gmarket Sans Medium"/>
              </a:rPr>
              <a:t>교육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80100" y="1041400"/>
            <a:ext cx="652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27059"/>
                  </a:srgbClr>
                </a:solidFill>
                <a:latin typeface="Pretendard SemiBold"/>
              </a:rPr>
              <a:t>FIRE SAFETY TRAINING FOR EMPLOYEES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1100" y="7391400"/>
            <a:ext cx="1083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000000"/>
                </a:solidFill>
                <a:ea typeface="Gmarket Sans Light"/>
              </a:rPr>
              <a:t>미리소방서</a:t>
            </a:r>
            <a:r>
              <a:rPr lang="en-US" sz="20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Gmarket Sans Light"/>
              </a:rPr>
              <a:t>김미리</a:t>
            </a:r>
            <a:r>
              <a:rPr lang="en-US" sz="20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Gmarket Sans Light"/>
              </a:rPr>
              <a:t>소장</a:t>
            </a:r>
            <a:r>
              <a:rPr lang="en-US" sz="2000" b="1" i="0" u="none" strike="noStrike">
                <a:solidFill>
                  <a:srgbClr val="000000"/>
                </a:solidFill>
                <a:latin typeface="Gmarket Sans Light"/>
              </a:rPr>
              <a:t>     |    mirikim@miricanvas.com     |     000-0000-0000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0" y="2527300"/>
            <a:ext cx="1473200" cy="1206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40600" y="9677400"/>
            <a:ext cx="3606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Gmarket Sans Bold"/>
              </a:rPr>
              <a:t>미리소방서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300" y="825500"/>
            <a:ext cx="4368800" cy="2514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분의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기적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심폐소생술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700" y="3886200"/>
            <a:ext cx="1236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심장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박동과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호흡이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정지되었을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때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인공호흡과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흉부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압박으로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심장과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폐의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기능을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되살리는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Light"/>
              </a:rPr>
              <a:t>응급처치법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035300"/>
            <a:ext cx="77978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4826000"/>
            <a:ext cx="43688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00" y="6032500"/>
            <a:ext cx="46863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6032500"/>
            <a:ext cx="46863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6700" y="6032500"/>
            <a:ext cx="46863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6235700"/>
            <a:ext cx="1130300" cy="55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917700" y="5537200"/>
            <a:ext cx="3949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쓰러진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4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심폐소생술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시행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74900" y="6375400"/>
            <a:ext cx="762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600" b="1" i="0" u="none" strike="noStrike" spc="-100">
                <a:solidFill>
                  <a:srgbClr val="000000"/>
                </a:solidFill>
                <a:latin typeface="Gmarket Sans Medium"/>
              </a:rPr>
              <a:t>0~4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Medium"/>
              </a:rPr>
              <a:t>분</a:t>
            </a: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54400" y="6362700"/>
            <a:ext cx="2425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뇌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손상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가능성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적음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00" y="6235700"/>
            <a:ext cx="1130300" cy="558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264400" y="6375400"/>
            <a:ext cx="762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4~10</a:t>
            </a: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분</a:t>
            </a: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43900" y="6362700"/>
            <a:ext cx="2425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뇌세포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파괴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6235700"/>
            <a:ext cx="1130300" cy="558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026900" y="6375400"/>
            <a:ext cx="1054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10</a:t>
            </a: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분</a:t>
            </a: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이상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58800" y="6362700"/>
            <a:ext cx="2425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영구적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뇌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손상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00" y="7607300"/>
            <a:ext cx="3873500" cy="1143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00" y="8445500"/>
            <a:ext cx="46863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8445500"/>
            <a:ext cx="46863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6700" y="8445500"/>
            <a:ext cx="4686300" cy="95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700" y="8636000"/>
            <a:ext cx="1130300" cy="558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235200" y="87757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의식확인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54400" y="8610600"/>
            <a:ext cx="2425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의식을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잃은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사람의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어깨를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두드리며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반응을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확인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200" y="8636000"/>
            <a:ext cx="1130300" cy="558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264400" y="8775700"/>
            <a:ext cx="762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신고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43900" y="8610600"/>
            <a:ext cx="2425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주변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인물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중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특정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인물을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지목해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도움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요청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8636000"/>
            <a:ext cx="1130300" cy="558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026900" y="8775700"/>
            <a:ext cx="1054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 spc="-100">
                <a:solidFill>
                  <a:srgbClr val="000000"/>
                </a:solidFill>
                <a:ea typeface="Gmarket Sans Medium"/>
              </a:rPr>
              <a:t>호흡확인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58800" y="8610600"/>
            <a:ext cx="2425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환자의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상태를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바라보며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호흡의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유무를</a:t>
            </a:r>
            <a:r>
              <a:rPr lang="en-US" sz="1600" b="0" i="0" u="none" strike="noStrike" spc="-100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333333"/>
                </a:solidFill>
                <a:ea typeface="Gmarket Sans Medium"/>
              </a:rPr>
              <a:t>확인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1130300"/>
            <a:ext cx="7950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119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올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때까지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30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번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그리고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2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17700" y="2984500"/>
            <a:ext cx="105283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곳에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심폐소생술에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대한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설명을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자간은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-1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텍스트를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자간은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-1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텍스트를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자간은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-1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00" y="1231900"/>
            <a:ext cx="3175000" cy="165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4749800"/>
            <a:ext cx="5054600" cy="452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4927600"/>
            <a:ext cx="2108200" cy="1219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5803900"/>
            <a:ext cx="4394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환자의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의식과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호흡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유무를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먼저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확인한다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관련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내용을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크기는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15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이고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자간은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-1,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행간은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1.4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0" y="4749800"/>
            <a:ext cx="5054600" cy="452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4927600"/>
            <a:ext cx="2946400" cy="1219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035800" y="5803900"/>
            <a:ext cx="4394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흉부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중앙을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분당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100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회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속도로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30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번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반복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압박한다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관련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내용을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크기는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15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이고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자간은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-1,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행간은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1.4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4749800"/>
            <a:ext cx="5054600" cy="452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9000" y="6997700"/>
            <a:ext cx="4241800" cy="185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100" y="7010400"/>
            <a:ext cx="42418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5300" y="7010400"/>
            <a:ext cx="4241800" cy="185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8500" y="4927600"/>
            <a:ext cx="2616200" cy="1219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306300" y="5803900"/>
            <a:ext cx="4394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머리를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뒤로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젖힌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코를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막고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숨을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두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번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불어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넣는다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관련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내용을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 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크기는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15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이고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자간은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-1, 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행간은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1.4</a:t>
            </a:r>
            <a:r>
              <a:rPr lang="ko-KR" sz="15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7061200"/>
            <a:ext cx="133350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5778500"/>
            <a:ext cx="13335000" cy="105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4483100"/>
            <a:ext cx="13335000" cy="105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187700"/>
            <a:ext cx="13335000" cy="105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8356600"/>
            <a:ext cx="13335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57600" y="1130300"/>
            <a:ext cx="7950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잊지말기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OX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퀴즈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07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4584700"/>
            <a:ext cx="78232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0" y="5867400"/>
            <a:ext cx="7124700" cy="114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7162800"/>
            <a:ext cx="8851900" cy="1143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8445500"/>
            <a:ext cx="81788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200" y="520700"/>
            <a:ext cx="1574800" cy="193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900" y="4737100"/>
            <a:ext cx="2044700" cy="4686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 rot="-1200000">
            <a:off x="762000" y="3784600"/>
            <a:ext cx="2171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sz="2900" b="0" i="0" u="none" strike="noStrike" spc="-200">
                <a:solidFill>
                  <a:srgbClr val="000000"/>
                </a:solidFill>
                <a:ea typeface="THEHongcha Kidari"/>
              </a:rPr>
              <a:t>잊지말고</a:t>
            </a:r>
          </a:p>
          <a:p>
            <a:pPr lvl="0" algn="ctr">
              <a:lnSpc>
                <a:spcPct val="89640"/>
              </a:lnSpc>
            </a:pPr>
            <a:r>
              <a:rPr lang="ko-KR" sz="2900" b="0" i="0" u="none" strike="noStrike" spc="-200">
                <a:solidFill>
                  <a:srgbClr val="000000"/>
                </a:solidFill>
                <a:ea typeface="THEHongcha Kidari"/>
              </a:rPr>
              <a:t>기억해주세요</a:t>
            </a:r>
            <a:r>
              <a:rPr lang="en-US" sz="2900" b="0" i="0" u="none" strike="noStrike" spc="-200">
                <a:solidFill>
                  <a:srgbClr val="000000"/>
                </a:solidFill>
                <a:latin typeface="THEHongcha Kidari"/>
              </a:rPr>
              <a:t>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33800" y="46990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100">
                <a:solidFill>
                  <a:srgbClr val="000000"/>
                </a:solidFill>
                <a:latin typeface="Gmarket Sans Medium"/>
              </a:rPr>
              <a:t>Q.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33800" y="59944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100">
                <a:solidFill>
                  <a:srgbClr val="000000"/>
                </a:solidFill>
                <a:latin typeface="Gmarket Sans Medium"/>
              </a:rPr>
              <a:t>Q.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33800" y="72898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100">
                <a:solidFill>
                  <a:srgbClr val="000000"/>
                </a:solidFill>
                <a:latin typeface="Gmarket Sans Medium"/>
              </a:rPr>
              <a:t>Q.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33800" y="85725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100">
                <a:solidFill>
                  <a:srgbClr val="000000"/>
                </a:solidFill>
                <a:latin typeface="Gmarket Sans Medium"/>
              </a:rPr>
              <a:t>Q.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2209800"/>
            <a:ext cx="3810000" cy="3771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3416300"/>
            <a:ext cx="3810000" cy="3771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71400" y="4711700"/>
            <a:ext cx="3860800" cy="3746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71400" y="6007100"/>
            <a:ext cx="3860800" cy="374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7315200"/>
            <a:ext cx="3810000" cy="3771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733800" y="3416300"/>
            <a:ext cx="749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spc="100" dirty="0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en-US" sz="3300" b="0" i="0" u="none" strike="noStrike" spc="100" dirty="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71575C-73E5-603E-E704-C18361C5BD78}"/>
              </a:ext>
            </a:extLst>
          </p:cNvPr>
          <p:cNvSpPr txBox="1"/>
          <p:nvPr/>
        </p:nvSpPr>
        <p:spPr>
          <a:xfrm>
            <a:off x="4483100" y="3440789"/>
            <a:ext cx="9042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300" spc="100" dirty="0">
                <a:solidFill>
                  <a:srgbClr val="000000"/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ADLaM Display" panose="02010000000000000000" pitchFamily="2" charset="0"/>
              </a:rPr>
              <a:t>가나다</a:t>
            </a:r>
            <a:r>
              <a:rPr lang="en-US" altLang="ko-KR" sz="3300" spc="100" dirty="0">
                <a:solidFill>
                  <a:srgbClr val="000000"/>
                </a:solidFill>
                <a:latin typeface="Gmarket Sans Medium"/>
              </a:rPr>
              <a:t>,s</a:t>
            </a:r>
            <a:r>
              <a:rPr lang="en-US" sz="3300" b="0" i="0" u="none" strike="noStrike" spc="100" dirty="0">
                <a:solidFill>
                  <a:srgbClr val="000000"/>
                </a:solidFill>
                <a:latin typeface="Gmarket Sans Medium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2120900"/>
            <a:ext cx="16789400" cy="11531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05700" y="14097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미리컴퍼니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4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분기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임직원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필수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교육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5200" y="4241800"/>
            <a:ext cx="138176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700" b="0" i="0" u="none" strike="noStrike">
                <a:solidFill>
                  <a:srgbClr val="000000"/>
                </a:solidFill>
                <a:ea typeface="Gmarket Sans Light"/>
              </a:rPr>
              <a:t>안전에</a:t>
            </a:r>
            <a:r>
              <a:rPr lang="en-US" sz="87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8700" b="0" i="0" u="none" strike="noStrike">
                <a:solidFill>
                  <a:srgbClr val="000000"/>
                </a:solidFill>
                <a:ea typeface="Gmarket Sans Light"/>
              </a:rPr>
              <a:t>예외없고</a:t>
            </a:r>
            <a:r>
              <a:rPr lang="en-US" sz="8700" b="0" i="0" u="none" strike="noStrike">
                <a:solidFill>
                  <a:srgbClr val="000000"/>
                </a:solidFill>
                <a:latin typeface="Gmarket Sans Light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8700" b="0" i="0" u="none" strike="noStrike">
                <a:solidFill>
                  <a:srgbClr val="000000"/>
                </a:solidFill>
                <a:ea typeface="Gmarket Sans Light"/>
              </a:rPr>
              <a:t>사고에</a:t>
            </a:r>
            <a:r>
              <a:rPr lang="en-US" sz="87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8700" b="0" i="0" u="none" strike="noStrike">
                <a:solidFill>
                  <a:srgbClr val="000000"/>
                </a:solidFill>
                <a:ea typeface="Gmarket Sans Light"/>
              </a:rPr>
              <a:t>예외없다</a:t>
            </a:r>
            <a:r>
              <a:rPr lang="en-US" sz="8700" b="0" i="0" u="none" strike="noStrike">
                <a:solidFill>
                  <a:srgbClr val="000000"/>
                </a:solidFill>
                <a:latin typeface="Gmarket Sans Ligh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80100" y="1041400"/>
            <a:ext cx="652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27059"/>
                  </a:srgbClr>
                </a:solidFill>
                <a:latin typeface="Pretendard SemiBold"/>
              </a:rPr>
              <a:t>FIRE SAFETY TRAINING FOR EMPLOYEES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1100" y="7366000"/>
            <a:ext cx="1083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미리컴퍼니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사우분들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모두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안전한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하루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보내시길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바랍니다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2552700"/>
            <a:ext cx="8255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552700"/>
            <a:ext cx="28194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3149600"/>
            <a:ext cx="825500" cy="914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721100" y="9626600"/>
            <a:ext cx="1083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미리소방서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김미리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소장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     |    mirikim@miricanvas.com     |     000-0000-0000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0" y="469900"/>
            <a:ext cx="4152900" cy="260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1130300"/>
            <a:ext cx="521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화재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왜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일어나나요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30400" y="571500"/>
            <a:ext cx="237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500" y="4775200"/>
            <a:ext cx="4165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화재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발생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통계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76800" y="5016500"/>
            <a:ext cx="2908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1300" b="0" i="0" u="none" strike="noStrike">
                <a:solidFill>
                  <a:srgbClr val="333333"/>
                </a:solidFill>
                <a:ea typeface="Gmarket Sans Medium"/>
              </a:rPr>
              <a:t>자료출처</a:t>
            </a:r>
            <a:r>
              <a:rPr lang="en-US" sz="1300" b="0" i="0" u="none" strike="noStrike">
                <a:solidFill>
                  <a:srgbClr val="333333"/>
                </a:solidFill>
                <a:latin typeface="Gmarket Sans Medium"/>
              </a:rPr>
              <a:t> : </a:t>
            </a:r>
            <a:r>
              <a:rPr lang="ko-KR" sz="1300" b="0" i="0" u="none" strike="noStrike">
                <a:solidFill>
                  <a:srgbClr val="333333"/>
                </a:solidFill>
                <a:ea typeface="Gmarket Sans Medium"/>
              </a:rPr>
              <a:t>미리디무역관</a:t>
            </a:r>
            <a:r>
              <a:rPr lang="en-US" sz="13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300" b="0" i="0" u="none" strike="noStrike">
                <a:solidFill>
                  <a:srgbClr val="333333"/>
                </a:solidFill>
                <a:ea typeface="Gmarket Sans Medium"/>
              </a:rPr>
              <a:t>자료</a:t>
            </a:r>
            <a:r>
              <a:rPr lang="en-US" sz="13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300" b="0" i="0" u="none" strike="noStrike">
                <a:solidFill>
                  <a:srgbClr val="333333"/>
                </a:solidFill>
                <a:ea typeface="Gmarket Sans Medium"/>
              </a:rPr>
              <a:t>종합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699000"/>
            <a:ext cx="609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22400" y="3022600"/>
            <a:ext cx="14782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화재가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어느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요일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어느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시간대에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가장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많이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일어나는지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아시나요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?</a:t>
            </a:r>
          </a:p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바로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월요일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마음이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가장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여유로운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오후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2~4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시라고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합니다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 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정도면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괜찮겠지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하는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안전불감증이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큰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화재를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부릅니다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화재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원인에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대한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내용을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778500"/>
            <a:ext cx="5054600" cy="355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6121400"/>
            <a:ext cx="2171700" cy="1270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86200" y="6083300"/>
            <a:ext cx="469900" cy="372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200400" y="6273800"/>
            <a:ext cx="469900" cy="334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500" y="7594600"/>
            <a:ext cx="11049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2700" y="7683500"/>
            <a:ext cx="10160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60800" y="6731000"/>
            <a:ext cx="469900" cy="372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057400" y="8064500"/>
            <a:ext cx="4699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84800" y="6273800"/>
            <a:ext cx="520700" cy="52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8280400"/>
            <a:ext cx="10287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2700" y="8331200"/>
            <a:ext cx="1016000" cy="1117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65300" y="6845300"/>
            <a:ext cx="439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통계에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대해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간략하게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 err="1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 dirty="0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 dirty="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5778500"/>
            <a:ext cx="5054600" cy="355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08800" y="6121400"/>
            <a:ext cx="2171700" cy="1270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44000" y="6083300"/>
            <a:ext cx="469900" cy="3721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7899400" y="6845300"/>
            <a:ext cx="469900" cy="2209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400" y="7645400"/>
            <a:ext cx="1270000" cy="1244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50500" y="7683500"/>
            <a:ext cx="1003300" cy="1117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31300" y="6731000"/>
            <a:ext cx="469900" cy="3721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721600" y="7658100"/>
            <a:ext cx="469900" cy="185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0400" y="8280400"/>
            <a:ext cx="1028700" cy="1244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0500" y="8305800"/>
            <a:ext cx="1016000" cy="787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7035800" y="6845300"/>
            <a:ext cx="439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통계에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대해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간략하게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5778500"/>
            <a:ext cx="5054600" cy="3556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66600" y="6108700"/>
            <a:ext cx="2209800" cy="927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414500" y="6083300"/>
            <a:ext cx="469900" cy="3721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3398500" y="6604000"/>
            <a:ext cx="469900" cy="2679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68200" y="7607300"/>
            <a:ext cx="1536700" cy="876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21000" y="7683500"/>
            <a:ext cx="1016000" cy="1117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401800" y="6731000"/>
            <a:ext cx="469900" cy="3721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2877800" y="7772400"/>
            <a:ext cx="469900" cy="1625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>
            <a:alphaModFix amt="20000"/>
          </a:blip>
          <a:stretch>
            <a:fillRect/>
          </a:stretch>
        </p:blipFill>
        <p:spPr>
          <a:xfrm>
            <a:off x="15875000" y="6362700"/>
            <a:ext cx="647700" cy="419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>
            <a:alphaModFix amt="20000"/>
          </a:blip>
          <a:stretch>
            <a:fillRect/>
          </a:stretch>
        </p:blipFill>
        <p:spPr>
          <a:xfrm>
            <a:off x="10668000" y="6286500"/>
            <a:ext cx="584200" cy="584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268200" y="8280400"/>
            <a:ext cx="1028700" cy="1244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608300" y="8305800"/>
            <a:ext cx="1028700" cy="7874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306300" y="6845300"/>
            <a:ext cx="439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통계에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대해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간략하게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적어주세요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서체는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G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마켓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산스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입니다</a:t>
            </a:r>
            <a:r>
              <a:rPr lang="en-US" sz="15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2400" y="3022600"/>
            <a:ext cx="14782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화재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주요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유형에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대한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내용을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텍스트를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3797300"/>
            <a:ext cx="7658100" cy="273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4013200"/>
            <a:ext cx="1955800" cy="1143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4600" y="4775200"/>
            <a:ext cx="2730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목재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종이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천과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같은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고체에서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발생한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4114800"/>
            <a:ext cx="571500" cy="57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78000" y="4203700"/>
            <a:ext cx="49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Libre Bodoni SemiBold"/>
              </a:rPr>
              <a:t>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3797300"/>
            <a:ext cx="7658100" cy="273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4013200"/>
            <a:ext cx="1968500" cy="1143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439400" y="4775200"/>
            <a:ext cx="2628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인화성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액체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고체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등에서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발생한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4114800"/>
            <a:ext cx="571500" cy="571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702800" y="4203700"/>
            <a:ext cx="49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Libre Bodoni SemiBold"/>
              </a:rPr>
              <a:t>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6769100"/>
            <a:ext cx="7658100" cy="273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6985000"/>
            <a:ext cx="1955800" cy="1143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14600" y="7747000"/>
            <a:ext cx="2730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감전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위험이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있는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전기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설비에서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발생한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7086600"/>
            <a:ext cx="571500" cy="571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78000" y="7162800"/>
            <a:ext cx="49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Libre Bodoni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6769100"/>
            <a:ext cx="7658100" cy="273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500" y="6985000"/>
            <a:ext cx="1955800" cy="1143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39400" y="7747000"/>
            <a:ext cx="2628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마그네슘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나트륨과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같은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금속에서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발생한</a:t>
            </a:r>
            <a:r>
              <a:rPr lang="en-US" sz="18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7086600"/>
            <a:ext cx="5715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400" y="4114800"/>
            <a:ext cx="3022600" cy="209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6300" y="4114800"/>
            <a:ext cx="3022600" cy="2095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6100" y="7086600"/>
            <a:ext cx="3022600" cy="209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0" y="7086600"/>
            <a:ext cx="3022600" cy="2095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02800" y="7162800"/>
            <a:ext cx="49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Libre Bodoni SemiBold"/>
              </a:rPr>
              <a:t>4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657600" y="1130300"/>
            <a:ext cx="521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화재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유형은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02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97100" y="520700"/>
            <a:ext cx="14859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09700"/>
            <a:ext cx="16789400" cy="383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화재시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이렇게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외치세요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7500" y="3187700"/>
            <a:ext cx="4165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화재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대처</a:t>
            </a: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Gmarket Sans Medium"/>
              </a:rPr>
              <a:t>방안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4279900"/>
            <a:ext cx="14643100" cy="100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1300" y="3365500"/>
            <a:ext cx="990600" cy="281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4343400"/>
            <a:ext cx="1270000" cy="109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19700" y="4584700"/>
            <a:ext cx="1107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불과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연기를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보면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상황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판단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후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119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신고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불이야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!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라고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외쳐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주변에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사실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알립니다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61700" y="8229600"/>
            <a:ext cx="8521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3200" b="0" i="0" u="none" strike="noStrike" spc="-100">
                <a:solidFill>
                  <a:srgbClr val="333333"/>
                </a:solidFill>
                <a:ea typeface="Cafe24 Ssurround"/>
              </a:rPr>
              <a:t>피난</a:t>
            </a:r>
            <a:r>
              <a:rPr lang="en-US" sz="3200" b="0" i="0" u="none" strike="noStrike" spc="-100">
                <a:solidFill>
                  <a:srgbClr val="333333"/>
                </a:solidFill>
                <a:latin typeface="Cafe24 Ssurround"/>
              </a:rPr>
              <a:t> </a:t>
            </a:r>
            <a:r>
              <a:rPr lang="ko-KR" sz="3200" b="0" i="0" u="none" strike="noStrike" spc="-100">
                <a:solidFill>
                  <a:srgbClr val="333333"/>
                </a:solidFill>
                <a:ea typeface="Cafe24 Ssurround"/>
              </a:rPr>
              <a:t>안전</a:t>
            </a:r>
            <a:r>
              <a:rPr lang="en-US" sz="3200" b="0" i="0" u="none" strike="noStrike" spc="-100">
                <a:solidFill>
                  <a:srgbClr val="333333"/>
                </a:solidFill>
                <a:latin typeface="Cafe24 Ssurround"/>
              </a:rPr>
              <a:t> </a:t>
            </a:r>
            <a:r>
              <a:rPr lang="ko-KR" sz="3200" b="0" i="0" u="none" strike="noStrike" spc="-100">
                <a:solidFill>
                  <a:srgbClr val="333333"/>
                </a:solidFill>
                <a:ea typeface="Cafe24 Ssurround"/>
              </a:rPr>
              <a:t>구역으로</a:t>
            </a:r>
            <a:r>
              <a:rPr lang="en-US" sz="3200" b="0" i="0" u="none" strike="noStrike" spc="-100">
                <a:solidFill>
                  <a:srgbClr val="333333"/>
                </a:solidFill>
                <a:latin typeface="Cafe24 Ssurround"/>
              </a:rPr>
              <a:t> </a:t>
            </a:r>
            <a:r>
              <a:rPr lang="ko-KR" sz="3200" b="0" i="0" u="none" strike="noStrike" spc="-100">
                <a:solidFill>
                  <a:srgbClr val="333333"/>
                </a:solidFill>
                <a:ea typeface="Cafe24 Ssurround"/>
              </a:rPr>
              <a:t>대피하기</a:t>
            </a:r>
            <a:r>
              <a:rPr lang="en-US" sz="3200" b="0" i="0" u="none" strike="noStrike" spc="-100">
                <a:solidFill>
                  <a:srgbClr val="333333"/>
                </a:solidFill>
                <a:latin typeface="Cafe24 Ssurround"/>
              </a:rPr>
              <a:t>!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5524500"/>
            <a:ext cx="146431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1300" y="4610100"/>
            <a:ext cx="990600" cy="281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5600700"/>
            <a:ext cx="2324100" cy="1143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19700" y="5842000"/>
            <a:ext cx="1107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대피로가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확보된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경우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소화기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사용해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화재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진화합니다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6769100"/>
            <a:ext cx="146431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1300" y="5867400"/>
            <a:ext cx="990600" cy="281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6845300"/>
            <a:ext cx="2247900" cy="1143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219700" y="7086600"/>
            <a:ext cx="1107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유독가스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질식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위험을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막기위해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코와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입을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막아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낮은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자세로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침착하게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1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대피합니다</a:t>
            </a:r>
            <a:r>
              <a:rPr lang="en-US" sz="2000" b="1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8026400"/>
            <a:ext cx="146431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781300" y="7112000"/>
            <a:ext cx="990600" cy="2806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300" y="8102600"/>
            <a:ext cx="1968500" cy="1143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219700" y="8331200"/>
            <a:ext cx="1107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창문을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통해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소리지르는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등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안에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갇혀있다는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사실을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0000"/>
                  </a:srgbClr>
                </a:solidFill>
                <a:ea typeface="Gmarket Sans Light"/>
              </a:rPr>
              <a:t>알립니다</a:t>
            </a:r>
            <a:r>
              <a:rPr lang="en-US" sz="2000" b="0" i="0" u="none" strike="noStrike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4241800"/>
            <a:ext cx="850900" cy="1054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5499100"/>
            <a:ext cx="8509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6718300"/>
            <a:ext cx="8509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7988300"/>
            <a:ext cx="850900" cy="1054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81100" y="520700"/>
            <a:ext cx="2438400" cy="3302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118100" y="3327400"/>
            <a:ext cx="798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텍스트를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적어주세요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서체는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G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마켓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산스입니다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크기는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18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이고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자간은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 -1</a:t>
            </a:r>
            <a:r>
              <a:rPr lang="ko-KR" sz="1800" b="1" i="0" u="none" strike="noStrike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sz="1800" b="1" i="0" u="none" strike="noStrike">
                <a:solidFill>
                  <a:srgbClr val="000000"/>
                </a:solidFill>
                <a:latin typeface="Gmarket Sans 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11B7D1-AEB3-2FF5-4DDD-FDD2B2FD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60BE2C8-758B-6B13-B78C-302A1A2B0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71" y="2705100"/>
            <a:ext cx="8686029" cy="595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0BE728-E64F-7B69-451E-5F966FDDD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167" y="2671618"/>
            <a:ext cx="8611604" cy="591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1D0F84-8E12-A009-FB76-3789A55BE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A6B9380-A681-8F38-4F98-F055963D3019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인구수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Gmarket Sans Medium"/>
              </a:rPr>
              <a:t>,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화재발생횟수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Gmarket Sans Medium"/>
              </a:rPr>
              <a:t>,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소방서 개수</a:t>
            </a: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5851BF8-1E32-5FD0-4DA3-04DC3C207301}"/>
              </a:ext>
            </a:extLst>
          </p:cNvPr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04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7008EAC8-2823-0CE7-C231-97BCD8CB2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6600" y="977900"/>
            <a:ext cx="1282700" cy="12446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D556665A-6F03-B333-35A0-F3B9657A7AEA}"/>
              </a:ext>
            </a:extLst>
          </p:cNvPr>
          <p:cNvSpPr txBox="1"/>
          <p:nvPr/>
        </p:nvSpPr>
        <p:spPr>
          <a:xfrm>
            <a:off x="13347700" y="1206500"/>
            <a:ext cx="1409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1900" spc="-200" dirty="0" err="1">
                <a:solidFill>
                  <a:srgbClr val="000000"/>
                </a:solidFill>
                <a:ea typeface="THEHongcha Kidari"/>
              </a:rPr>
              <a:t>가나다라마바사</a:t>
            </a:r>
            <a:endParaRPr lang="ko-KR" altLang="en-US" sz="1900" b="0" i="0" u="none" strike="noStrike" spc="-200" dirty="0">
              <a:solidFill>
                <a:srgbClr val="000000"/>
              </a:solidFill>
              <a:ea typeface="THEHongcha Kida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2390BE-EA87-E8E3-4A0D-944C1C12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68" y="2671618"/>
            <a:ext cx="8704103" cy="591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D8246AFE-469B-E065-0D16-F741B9CA3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71" y="2652568"/>
            <a:ext cx="8892536" cy="591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인구밀도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Gmarket Sans Medium"/>
              </a:rPr>
              <a:t>,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화재발생횟수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Gmarket Sans Medium"/>
              </a:rPr>
              <a:t>,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market Sans Medium"/>
              </a:rPr>
              <a:t>소방서 개수</a:t>
            </a: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04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C49C066-EACA-6E13-F8EA-360B5DA66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93" y="3645420"/>
            <a:ext cx="6993081" cy="60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AC4E679-FAB7-B3A2-1061-57B61F770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0" y="4524375"/>
            <a:ext cx="7941272" cy="535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2CED3AC-A759-DE23-798D-2C768D7C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063" y="2320162"/>
            <a:ext cx="59436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3F6BE25-D6C6-91DB-95FE-0B0DD9E3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9" y="138112"/>
            <a:ext cx="59436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C52DFB-2B60-00B7-1D5A-C0CACE88A070}"/>
              </a:ext>
            </a:extLst>
          </p:cNvPr>
          <p:cNvSpPr txBox="1"/>
          <p:nvPr/>
        </p:nvSpPr>
        <p:spPr>
          <a:xfrm>
            <a:off x="9729065" y="97237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야외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(907[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쓰레기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]),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(40[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])</a:t>
            </a:r>
            <a:endParaRPr lang="ko-KR" altLang="en-US" dirty="0"/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57D3733D-BF19-B8C1-EC8B-379718011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7965" y="482600"/>
            <a:ext cx="1574800" cy="1930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024A616-0A65-3F12-B36F-CB11E66D2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49" y="1195847"/>
            <a:ext cx="8684644" cy="591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18F86-F639-2072-229E-C5E69E0D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3BE188A-5A62-3545-5325-2DBF4294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AAA708-B604-661A-4FA8-1C75B8CAC7F8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B9E2ED6-9A9B-7C5A-9F65-F42C4497D1C0}"/>
              </a:ext>
            </a:extLst>
          </p:cNvPr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04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2C1A09B-BC26-9674-4AD6-A78E0197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0" y="977900"/>
            <a:ext cx="1282700" cy="12446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78CF51B-FBDD-1DCE-6897-3179E9009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4700" y="482600"/>
            <a:ext cx="1739900" cy="4102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7539AA8B-2CEF-55CB-797E-014DBE2A57AB}"/>
              </a:ext>
            </a:extLst>
          </p:cNvPr>
          <p:cNvSpPr txBox="1"/>
          <p:nvPr/>
        </p:nvSpPr>
        <p:spPr>
          <a:xfrm>
            <a:off x="13347700" y="1206500"/>
            <a:ext cx="1409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1900" spc="-200" dirty="0" err="1">
                <a:solidFill>
                  <a:srgbClr val="000000"/>
                </a:solidFill>
                <a:ea typeface="THEHongcha Kidari"/>
              </a:rPr>
              <a:t>가나다라마바사</a:t>
            </a:r>
            <a:endParaRPr lang="ko-KR" altLang="en-US" sz="1900" b="0" i="0" u="none" strike="noStrike" spc="-200" dirty="0">
              <a:solidFill>
                <a:srgbClr val="000000"/>
              </a:solidFill>
              <a:ea typeface="THEHongcha Kida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6EEA62-86EE-23A1-59B1-3579EDFE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2743200"/>
            <a:ext cx="59436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005996-4D17-50F7-459B-0005AD6D2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5829300"/>
            <a:ext cx="59436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014F5A-510E-B420-4873-30672384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400300"/>
            <a:ext cx="5943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2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18C6F-EA04-151C-CC14-F05EF750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B9BD3E7-2F7D-EE7C-896A-E53DF3CC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2B8972E-0D59-7156-10F1-92C704D7C406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5489C97-0CD6-8629-61FA-8B52A48B2D2B}"/>
              </a:ext>
            </a:extLst>
          </p:cNvPr>
          <p:cNvSpPr txBox="1"/>
          <p:nvPr/>
        </p:nvSpPr>
        <p:spPr>
          <a:xfrm>
            <a:off x="1930400" y="571500"/>
            <a:ext cx="2374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>
                <a:solidFill>
                  <a:srgbClr val="000000"/>
                </a:solidFill>
                <a:latin typeface="Libre Bodoni SemiBold"/>
              </a:rPr>
              <a:t>04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3F1AECB1-4913-9D33-8A20-C2719575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0" y="977900"/>
            <a:ext cx="1282700" cy="12446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3FA42DD-EA49-707C-D244-6AB32F41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4700" y="482600"/>
            <a:ext cx="1739900" cy="4102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35C4D3A6-5E16-9BB9-4628-BDC84C2A853C}"/>
              </a:ext>
            </a:extLst>
          </p:cNvPr>
          <p:cNvSpPr txBox="1"/>
          <p:nvPr/>
        </p:nvSpPr>
        <p:spPr>
          <a:xfrm>
            <a:off x="13347700" y="1206500"/>
            <a:ext cx="1409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1900" spc="-200" dirty="0" err="1">
                <a:solidFill>
                  <a:srgbClr val="000000"/>
                </a:solidFill>
                <a:ea typeface="THEHongcha Kidari"/>
              </a:rPr>
              <a:t>가나다라마바사</a:t>
            </a:r>
            <a:endParaRPr lang="ko-KR" altLang="en-US" sz="1900" b="0" i="0" u="none" strike="noStrike" spc="-200" dirty="0">
              <a:solidFill>
                <a:srgbClr val="000000"/>
              </a:solidFill>
              <a:ea typeface="THEHongcha Kida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1087F3-35EB-B44A-BCC0-12F6D604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5" y="2527299"/>
            <a:ext cx="5943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F0C0F3-034A-640E-E512-3B790F76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88" y="6107113"/>
            <a:ext cx="59436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2621E49-1041-108B-AA4B-B7F46F0C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0" y="3181350"/>
            <a:ext cx="59436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48FF92-B24C-36E3-A96D-EC43170A4044}"/>
              </a:ext>
            </a:extLst>
          </p:cNvPr>
          <p:cNvSpPr txBox="1"/>
          <p:nvPr/>
        </p:nvSpPr>
        <p:spPr>
          <a:xfrm>
            <a:off x="4156" y="6313040"/>
            <a:ext cx="559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서울특별시 지역구별 불법주차 단속 건수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히트맵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F02A2-F78A-AD0F-EB0B-6730A8E3CA61}"/>
              </a:ext>
            </a:extLst>
          </p:cNvPr>
          <p:cNvSpPr txBox="1"/>
          <p:nvPr/>
        </p:nvSpPr>
        <p:spPr>
          <a:xfrm>
            <a:off x="10899775" y="2939534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구별진입장애도</a:t>
            </a:r>
          </a:p>
        </p:txBody>
      </p:sp>
    </p:spTree>
    <p:extLst>
      <p:ext uri="{BB962C8B-B14F-4D97-AF65-F5344CB8AC3E}">
        <p14:creationId xmlns:p14="http://schemas.microsoft.com/office/powerpoint/2010/main" val="209015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851832-14F4-1CF2-D96A-366F77AA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DFBA31-867D-5239-DDF2-BA2B82003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1435100"/>
            <a:ext cx="16789400" cy="383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FE5B63-9FAE-24B6-037D-BAF1E56F699B}"/>
              </a:ext>
            </a:extLst>
          </p:cNvPr>
          <p:cNvSpPr txBox="1"/>
          <p:nvPr/>
        </p:nvSpPr>
        <p:spPr>
          <a:xfrm>
            <a:off x="3657600" y="1130300"/>
            <a:ext cx="6604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33B618-6889-A982-C67E-82A1344E4C1A}"/>
              </a:ext>
            </a:extLst>
          </p:cNvPr>
          <p:cNvSpPr txBox="1"/>
          <p:nvPr/>
        </p:nvSpPr>
        <p:spPr>
          <a:xfrm>
            <a:off x="1930400" y="571500"/>
            <a:ext cx="92837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800" b="0" i="0" u="none" strike="noStrike" dirty="0">
                <a:solidFill>
                  <a:srgbClr val="000000"/>
                </a:solidFill>
                <a:latin typeface="Libre Bodoni SemiBold"/>
              </a:rPr>
              <a:t>04 </a:t>
            </a:r>
            <a:r>
              <a:rPr lang="ko-KR" altLang="en-US" sz="8800" b="0" i="0" u="none" strike="noStrike" dirty="0">
                <a:solidFill>
                  <a:srgbClr val="000000"/>
                </a:solidFill>
                <a:latin typeface="Libre Bodoni SemiBold"/>
              </a:rPr>
              <a:t>출동시간</a:t>
            </a:r>
            <a:endParaRPr lang="en-US" sz="8800" b="0" i="0" u="none" strike="noStrike" dirty="0">
              <a:solidFill>
                <a:srgbClr val="000000"/>
              </a:solidFill>
              <a:latin typeface="Libre Bodoni SemiBold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7852AC1-C179-F6C6-F000-FC8A56E3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0" y="977900"/>
            <a:ext cx="1282700" cy="12446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D061126-15B4-F670-2187-EA0FF13ED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4700" y="482600"/>
            <a:ext cx="1739900" cy="4102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BA67B650-9E88-17FE-4E09-1A0C3FAB9337}"/>
              </a:ext>
            </a:extLst>
          </p:cNvPr>
          <p:cNvSpPr txBox="1"/>
          <p:nvPr/>
        </p:nvSpPr>
        <p:spPr>
          <a:xfrm>
            <a:off x="13347700" y="1206500"/>
            <a:ext cx="1409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1900" spc="-200" dirty="0" err="1">
                <a:solidFill>
                  <a:srgbClr val="000000"/>
                </a:solidFill>
                <a:ea typeface="THEHongcha Kidari"/>
              </a:rPr>
              <a:t>가나다라마바사</a:t>
            </a:r>
            <a:endParaRPr lang="ko-KR" altLang="en-US" sz="1900" b="0" i="0" u="none" strike="noStrike" spc="-200" dirty="0">
              <a:solidFill>
                <a:srgbClr val="000000"/>
              </a:solidFill>
              <a:ea typeface="THEHongcha Kidari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1B831C73-3AD0-1753-8E0A-E97A37AC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00500"/>
            <a:ext cx="5943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08F9735-37E0-0DB0-F153-84896C2A4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0" y="4078288"/>
            <a:ext cx="59436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338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584</Words>
  <Application>Microsoft Office PowerPoint</Application>
  <PresentationFormat>사용자 지정</PresentationFormat>
  <Paragraphs>99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Gmarket Sans Bold</vt:lpstr>
      <vt:lpstr>Cafe24 Ssurround</vt:lpstr>
      <vt:lpstr>Libre Bodoni SemiBold</vt:lpstr>
      <vt:lpstr>THEHongcha Kidari</vt:lpstr>
      <vt:lpstr>HY궁서B</vt:lpstr>
      <vt:lpstr>Gmarket Sans Light</vt:lpstr>
      <vt:lpstr>Pretendard SemiBold</vt:lpstr>
      <vt:lpstr>Gmarket Sans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gksdydcks</dc:creator>
  <cp:lastModifiedBy>용찬 한</cp:lastModifiedBy>
  <cp:revision>4</cp:revision>
  <dcterms:created xsi:type="dcterms:W3CDTF">2006-08-16T00:00:00Z</dcterms:created>
  <dcterms:modified xsi:type="dcterms:W3CDTF">2024-12-28T04:33:54Z</dcterms:modified>
</cp:coreProperties>
</file>